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8" r:id="rId2"/>
    <p:sldId id="266" r:id="rId3"/>
    <p:sldId id="269" r:id="rId4"/>
    <p:sldId id="270" r:id="rId5"/>
    <p:sldId id="272" r:id="rId6"/>
    <p:sldId id="273" r:id="rId7"/>
    <p:sldId id="276" r:id="rId8"/>
    <p:sldId id="277" r:id="rId9"/>
    <p:sldId id="275" r:id="rId10"/>
    <p:sldId id="274" r:id="rId11"/>
    <p:sldId id="285" r:id="rId12"/>
    <p:sldId id="271" r:id="rId13"/>
    <p:sldId id="278" r:id="rId14"/>
    <p:sldId id="27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99" autoAdjust="0"/>
    <p:restoredTop sz="94660"/>
  </p:normalViewPr>
  <p:slideViewPr>
    <p:cSldViewPr snapToGrid="0">
      <p:cViewPr varScale="1">
        <p:scale>
          <a:sx n="97" d="100"/>
          <a:sy n="97" d="100"/>
        </p:scale>
        <p:origin x="36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22711E-A32E-4A0A-B742-B19E35EAE47B}" type="datetimeFigureOut">
              <a:rPr lang="zh-CN" altLang="en-US" smtClean="0"/>
              <a:t>2022/5/31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BD3B1-39EB-4558-A3CC-5984EB09A5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200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6332885-936D-DBCA-2498-73A55A1419D0}"/>
              </a:ext>
            </a:extLst>
          </p:cNvPr>
          <p:cNvCxnSpPr>
            <a:cxnSpLocks/>
          </p:cNvCxnSpPr>
          <p:nvPr userDrawn="1"/>
        </p:nvCxnSpPr>
        <p:spPr>
          <a:xfrm>
            <a:off x="277762" y="828000"/>
            <a:ext cx="1163647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E8DE01FE-5DEE-FC5F-35A2-4DC11D127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EB4A-0C1F-40AA-ACB1-09C6A573E5EA}" type="datetime1">
              <a:rPr lang="zh-CN" altLang="en-US" smtClean="0"/>
              <a:t>2022/5/31</a:t>
            </a:fld>
            <a:endParaRPr lang="zh-CN" altLang="en-US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6C203EA8-38BA-FD9B-1F31-BE0C85024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86C8412B-B03B-7F3D-550C-3303C9A3A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DD828-C6FE-4215-AB53-FE5008B9C8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202EA6F-C51E-0F6D-8F3D-58EA07F82708}"/>
              </a:ext>
            </a:extLst>
          </p:cNvPr>
          <p:cNvSpPr txBox="1"/>
          <p:nvPr userDrawn="1"/>
        </p:nvSpPr>
        <p:spPr>
          <a:xfrm>
            <a:off x="5781982" y="212725"/>
            <a:ext cx="7486343" cy="4616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绪论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lang="zh-CN" altLang="en-US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指纹合成 </a:t>
            </a:r>
            <a:r>
              <a:rPr lang="en-US" altLang="zh-CN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GPU</a:t>
            </a:r>
            <a:r>
              <a:rPr lang="zh-CN" altLang="en-US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加速 价值分析 工作总结</a:t>
            </a:r>
          </a:p>
        </p:txBody>
      </p:sp>
    </p:spTree>
    <p:extLst>
      <p:ext uri="{BB962C8B-B14F-4D97-AF65-F5344CB8AC3E}">
        <p14:creationId xmlns:p14="http://schemas.microsoft.com/office/powerpoint/2010/main" val="3099635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6332885-936D-DBCA-2498-73A55A1419D0}"/>
              </a:ext>
            </a:extLst>
          </p:cNvPr>
          <p:cNvCxnSpPr>
            <a:cxnSpLocks/>
          </p:cNvCxnSpPr>
          <p:nvPr userDrawn="1"/>
        </p:nvCxnSpPr>
        <p:spPr>
          <a:xfrm>
            <a:off x="277762" y="828000"/>
            <a:ext cx="1163647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E8DE01FE-5DEE-FC5F-35A2-4DC11D127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EB4A-0C1F-40AA-ACB1-09C6A573E5EA}" type="datetime1">
              <a:rPr lang="zh-CN" altLang="en-US" smtClean="0"/>
              <a:t>2022/5/31</a:t>
            </a:fld>
            <a:endParaRPr lang="zh-CN" altLang="en-US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6C203EA8-38BA-FD9B-1F31-BE0C85024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86C8412B-B03B-7F3D-550C-3303C9A3A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DD828-C6FE-4215-AB53-FE5008B9C8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202EA6F-C51E-0F6D-8F3D-58EA07F82708}"/>
              </a:ext>
            </a:extLst>
          </p:cNvPr>
          <p:cNvSpPr txBox="1"/>
          <p:nvPr userDrawn="1"/>
        </p:nvSpPr>
        <p:spPr>
          <a:xfrm>
            <a:off x="5781982" y="212725"/>
            <a:ext cx="7486343" cy="4616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绪论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lang="zh-CN" altLang="en-US" sz="2400" b="1" dirty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指纹合成</a:t>
            </a:r>
            <a:r>
              <a:rPr lang="zh-CN" altLang="en-US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GPU</a:t>
            </a:r>
            <a:r>
              <a:rPr lang="zh-CN" altLang="en-US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加速 价值分析 工作总结</a:t>
            </a:r>
          </a:p>
        </p:txBody>
      </p:sp>
    </p:spTree>
    <p:extLst>
      <p:ext uri="{BB962C8B-B14F-4D97-AF65-F5344CB8AC3E}">
        <p14:creationId xmlns:p14="http://schemas.microsoft.com/office/powerpoint/2010/main" val="1305009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6332885-936D-DBCA-2498-73A55A1419D0}"/>
              </a:ext>
            </a:extLst>
          </p:cNvPr>
          <p:cNvCxnSpPr>
            <a:cxnSpLocks/>
          </p:cNvCxnSpPr>
          <p:nvPr userDrawn="1"/>
        </p:nvCxnSpPr>
        <p:spPr>
          <a:xfrm>
            <a:off x="277762" y="828000"/>
            <a:ext cx="1163647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E8DE01FE-5DEE-FC5F-35A2-4DC11D127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EB4A-0C1F-40AA-ACB1-09C6A573E5EA}" type="datetime1">
              <a:rPr lang="zh-CN" altLang="en-US" smtClean="0"/>
              <a:t>2022/5/31</a:t>
            </a:fld>
            <a:endParaRPr lang="zh-CN" altLang="en-US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6C203EA8-38BA-FD9B-1F31-BE0C85024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86C8412B-B03B-7F3D-550C-3303C9A3A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DD828-C6FE-4215-AB53-FE5008B9C8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202EA6F-C51E-0F6D-8F3D-58EA07F82708}"/>
              </a:ext>
            </a:extLst>
          </p:cNvPr>
          <p:cNvSpPr txBox="1"/>
          <p:nvPr userDrawn="1"/>
        </p:nvSpPr>
        <p:spPr>
          <a:xfrm>
            <a:off x="5781982" y="212725"/>
            <a:ext cx="7486343" cy="4616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绪论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lang="zh-CN" altLang="en-US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指纹合成 </a:t>
            </a:r>
            <a:r>
              <a:rPr lang="en-US" altLang="zh-CN" sz="2400" b="1" dirty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GPU</a:t>
            </a:r>
            <a:r>
              <a:rPr lang="zh-CN" altLang="en-US" sz="2400" b="1" dirty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加速</a:t>
            </a:r>
            <a:r>
              <a:rPr lang="zh-CN" altLang="en-US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价值分析 工作总结</a:t>
            </a:r>
          </a:p>
        </p:txBody>
      </p:sp>
    </p:spTree>
    <p:extLst>
      <p:ext uri="{BB962C8B-B14F-4D97-AF65-F5344CB8AC3E}">
        <p14:creationId xmlns:p14="http://schemas.microsoft.com/office/powerpoint/2010/main" val="1204221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6332885-936D-DBCA-2498-73A55A1419D0}"/>
              </a:ext>
            </a:extLst>
          </p:cNvPr>
          <p:cNvCxnSpPr>
            <a:cxnSpLocks/>
          </p:cNvCxnSpPr>
          <p:nvPr userDrawn="1"/>
        </p:nvCxnSpPr>
        <p:spPr>
          <a:xfrm>
            <a:off x="277762" y="828000"/>
            <a:ext cx="1163647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E8DE01FE-5DEE-FC5F-35A2-4DC11D127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EB4A-0C1F-40AA-ACB1-09C6A573E5EA}" type="datetime1">
              <a:rPr lang="zh-CN" altLang="en-US" smtClean="0"/>
              <a:t>2022/5/31</a:t>
            </a:fld>
            <a:endParaRPr lang="zh-CN" altLang="en-US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6C203EA8-38BA-FD9B-1F31-BE0C85024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86C8412B-B03B-7F3D-550C-3303C9A3A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DD828-C6FE-4215-AB53-FE5008B9C8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202EA6F-C51E-0F6D-8F3D-58EA07F82708}"/>
              </a:ext>
            </a:extLst>
          </p:cNvPr>
          <p:cNvSpPr txBox="1"/>
          <p:nvPr userDrawn="1"/>
        </p:nvSpPr>
        <p:spPr>
          <a:xfrm>
            <a:off x="5781982" y="212725"/>
            <a:ext cx="7486343" cy="4616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绪论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lang="zh-CN" altLang="en-US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指纹合成 </a:t>
            </a:r>
            <a:r>
              <a:rPr lang="en-US" altLang="zh-CN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GPU</a:t>
            </a:r>
            <a:r>
              <a:rPr lang="zh-CN" altLang="en-US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加速 </a:t>
            </a:r>
            <a:r>
              <a:rPr lang="zh-CN" altLang="en-US" sz="2400" b="1" dirty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价值分析</a:t>
            </a:r>
            <a:r>
              <a:rPr lang="zh-CN" altLang="en-US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工作总结</a:t>
            </a:r>
          </a:p>
        </p:txBody>
      </p:sp>
    </p:spTree>
    <p:extLst>
      <p:ext uri="{BB962C8B-B14F-4D97-AF65-F5344CB8AC3E}">
        <p14:creationId xmlns:p14="http://schemas.microsoft.com/office/powerpoint/2010/main" val="2485240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6332885-936D-DBCA-2498-73A55A1419D0}"/>
              </a:ext>
            </a:extLst>
          </p:cNvPr>
          <p:cNvCxnSpPr>
            <a:cxnSpLocks/>
          </p:cNvCxnSpPr>
          <p:nvPr userDrawn="1"/>
        </p:nvCxnSpPr>
        <p:spPr>
          <a:xfrm>
            <a:off x="277762" y="828000"/>
            <a:ext cx="1163647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E8DE01FE-5DEE-FC5F-35A2-4DC11D127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EB4A-0C1F-40AA-ACB1-09C6A573E5EA}" type="datetime1">
              <a:rPr lang="zh-CN" altLang="en-US" smtClean="0"/>
              <a:t>2022/5/31</a:t>
            </a:fld>
            <a:endParaRPr lang="zh-CN" altLang="en-US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6C203EA8-38BA-FD9B-1F31-BE0C85024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86C8412B-B03B-7F3D-550C-3303C9A3A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DD828-C6FE-4215-AB53-FE5008B9C8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202EA6F-C51E-0F6D-8F3D-58EA07F82708}"/>
              </a:ext>
            </a:extLst>
          </p:cNvPr>
          <p:cNvSpPr txBox="1"/>
          <p:nvPr userDrawn="1"/>
        </p:nvSpPr>
        <p:spPr>
          <a:xfrm>
            <a:off x="5781982" y="212725"/>
            <a:ext cx="7486343" cy="4616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绪论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lang="zh-CN" altLang="en-US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指纹合成 </a:t>
            </a:r>
            <a:r>
              <a:rPr lang="en-US" altLang="zh-CN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GPU</a:t>
            </a:r>
            <a:r>
              <a:rPr lang="zh-CN" altLang="en-US" sz="2400" dirty="0">
                <a:solidFill>
                  <a:schemeClr val="bg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加速 价值分析 </a:t>
            </a:r>
            <a:r>
              <a:rPr lang="zh-CN" altLang="en-US" sz="2400" b="1" dirty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工作总结</a:t>
            </a:r>
          </a:p>
        </p:txBody>
      </p:sp>
    </p:spTree>
    <p:extLst>
      <p:ext uri="{BB962C8B-B14F-4D97-AF65-F5344CB8AC3E}">
        <p14:creationId xmlns:p14="http://schemas.microsoft.com/office/powerpoint/2010/main" val="283300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F404C39-618C-F11A-BE1D-F5F16EE7D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470799-21B8-6D5A-655E-1013DC43E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DFE3BB-A948-4912-6C83-A400B5493D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DFFFA-3C80-4422-ABA8-5455D58F143E}" type="datetime1">
              <a:rPr lang="zh-CN" altLang="en-US" smtClean="0"/>
              <a:t>2022/5/31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3B5E32-2898-0864-CDCC-7D1B3CE0D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431A9F-2038-70B6-A6D5-42A580E2B2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DD828-C6FE-4215-AB53-FE5008B9C8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986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1" r:id="rId3"/>
    <p:sldLayoutId id="2147483663" r:id="rId4"/>
    <p:sldLayoutId id="2147483664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g"/><Relationship Id="rId13" Type="http://schemas.openxmlformats.org/officeDocument/2006/relationships/image" Target="../media/image36.jpg"/><Relationship Id="rId3" Type="http://schemas.openxmlformats.org/officeDocument/2006/relationships/image" Target="../media/image26.jpg"/><Relationship Id="rId7" Type="http://schemas.openxmlformats.org/officeDocument/2006/relationships/image" Target="../media/image30.jpg"/><Relationship Id="rId12" Type="http://schemas.openxmlformats.org/officeDocument/2006/relationships/image" Target="../media/image35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g"/><Relationship Id="rId11" Type="http://schemas.openxmlformats.org/officeDocument/2006/relationships/image" Target="../media/image34.jpg"/><Relationship Id="rId5" Type="http://schemas.openxmlformats.org/officeDocument/2006/relationships/image" Target="../media/image28.jpg"/><Relationship Id="rId10" Type="http://schemas.openxmlformats.org/officeDocument/2006/relationships/image" Target="../media/image33.jpg"/><Relationship Id="rId4" Type="http://schemas.openxmlformats.org/officeDocument/2006/relationships/image" Target="../media/image27.jpg"/><Relationship Id="rId9" Type="http://schemas.openxmlformats.org/officeDocument/2006/relationships/image" Target="../media/image3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B00C51E-362E-7346-5F6E-36B1CC681F9E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指纹合成总流程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639481D-DB53-E788-817D-6B92B0593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18348" y="896826"/>
            <a:ext cx="5982480" cy="6159846"/>
          </a:xfrm>
          <a:prstGeom prst="rect">
            <a:avLst/>
          </a:prstGeom>
        </p:spPr>
      </p:pic>
      <p:sp>
        <p:nvSpPr>
          <p:cNvPr id="4" name="左大括号 3">
            <a:extLst>
              <a:ext uri="{FF2B5EF4-FFF2-40B4-BE49-F238E27FC236}">
                <a16:creationId xmlns:a16="http://schemas.microsoft.com/office/drawing/2014/main" id="{84B815A2-69F8-CFBC-FF36-53995745525A}"/>
              </a:ext>
            </a:extLst>
          </p:cNvPr>
          <p:cNvSpPr/>
          <p:nvPr/>
        </p:nvSpPr>
        <p:spPr>
          <a:xfrm>
            <a:off x="2836606" y="1745226"/>
            <a:ext cx="442451" cy="1528917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CDA41A02-6C4C-812B-A2B0-93318CEA34D1}"/>
              </a:ext>
            </a:extLst>
          </p:cNvPr>
          <p:cNvSpPr/>
          <p:nvPr/>
        </p:nvSpPr>
        <p:spPr>
          <a:xfrm>
            <a:off x="2836605" y="4109883"/>
            <a:ext cx="442451" cy="2010697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DE491A7-AA17-C93B-84E9-995F465A3D74}"/>
              </a:ext>
            </a:extLst>
          </p:cNvPr>
          <p:cNvSpPr txBox="1"/>
          <p:nvPr/>
        </p:nvSpPr>
        <p:spPr>
          <a:xfrm>
            <a:off x="1269589" y="233007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主指纹合成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B3F141D-E7D0-5B77-5996-A3F211C1DE3A}"/>
              </a:ext>
            </a:extLst>
          </p:cNvPr>
          <p:cNvSpPr txBox="1"/>
          <p:nvPr/>
        </p:nvSpPr>
        <p:spPr>
          <a:xfrm>
            <a:off x="1154173" y="493044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模拟采样效果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747A9866-7986-190B-4FA7-FC7C9042E2A2}"/>
              </a:ext>
            </a:extLst>
          </p:cNvPr>
          <p:cNvCxnSpPr/>
          <p:nvPr/>
        </p:nvCxnSpPr>
        <p:spPr>
          <a:xfrm flipH="1">
            <a:off x="2871019" y="3706762"/>
            <a:ext cx="44736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9F442460-4A20-30AD-3306-B83F0538EFB6}"/>
              </a:ext>
            </a:extLst>
          </p:cNvPr>
          <p:cNvSpPr txBox="1"/>
          <p:nvPr/>
        </p:nvSpPr>
        <p:spPr>
          <a:xfrm>
            <a:off x="1395838" y="35220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图像裁剪</a:t>
            </a:r>
          </a:p>
        </p:txBody>
      </p:sp>
    </p:spTree>
    <p:extLst>
      <p:ext uri="{BB962C8B-B14F-4D97-AF65-F5344CB8AC3E}">
        <p14:creationId xmlns:p14="http://schemas.microsoft.com/office/powerpoint/2010/main" val="3678328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59C08DD-0D80-3BE6-B958-CC2BEEB40AA4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生成实例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C44D4C2-3EEF-7142-E3AF-DCD07E867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7759" y="974760"/>
            <a:ext cx="1917153" cy="278858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CAC2D11-90EC-E1BB-9B56-7280983FB7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7759" y="3963460"/>
            <a:ext cx="1917154" cy="278858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B037254-DDB7-8B53-D2F3-4F242BBFB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62784" y="974759"/>
            <a:ext cx="1917153" cy="278858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1845E20-0754-354F-27C1-CCA3A1EF85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62783" y="3963456"/>
            <a:ext cx="1917153" cy="278858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32AFCC5-74C8-18FB-9975-EEEFD9F675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912" y="974759"/>
            <a:ext cx="1917153" cy="278858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71D3B03-78D6-11F8-DD3E-78EB383758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912" y="3963456"/>
            <a:ext cx="1917154" cy="278858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0151D76-818D-5492-237A-19B0FF90FCF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936" y="974759"/>
            <a:ext cx="1917153" cy="278858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98BFC24-1829-FD5D-FA70-708132EF717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935" y="3963456"/>
            <a:ext cx="1917153" cy="278858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21A3865-9C23-B9F3-FFB8-0D77D44BADA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064" y="974759"/>
            <a:ext cx="1917154" cy="278858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9CF33083-B81A-28FD-2C53-BEC6C1B4AFA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846" y="3963454"/>
            <a:ext cx="1917154" cy="2788588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DD562AE-58D2-2235-7C72-46FFA5926D6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7088" y="974759"/>
            <a:ext cx="1917153" cy="2788586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99BA63A8-799A-56AB-4B42-A73A7A082F3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7088" y="3963454"/>
            <a:ext cx="1917154" cy="278858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4F10046-D3E0-D0D3-D832-BD7E3DAAD9A3}"/>
              </a:ext>
            </a:extLst>
          </p:cNvPr>
          <p:cNvSpPr txBox="1"/>
          <p:nvPr/>
        </p:nvSpPr>
        <p:spPr>
          <a:xfrm>
            <a:off x="1083088" y="359412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09CD426-42EA-0E01-3FA4-6969AC66EC50}"/>
              </a:ext>
            </a:extLst>
          </p:cNvPr>
          <p:cNvSpPr txBox="1"/>
          <p:nvPr/>
        </p:nvSpPr>
        <p:spPr>
          <a:xfrm>
            <a:off x="1083088" y="658282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23056BF-98FE-6B3F-5CE1-FB5969358CD3}"/>
              </a:ext>
            </a:extLst>
          </p:cNvPr>
          <p:cNvSpPr txBox="1"/>
          <p:nvPr/>
        </p:nvSpPr>
        <p:spPr>
          <a:xfrm>
            <a:off x="6969300" y="359412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16A8E7A-14DC-B716-E8E4-C667CB7F169F}"/>
              </a:ext>
            </a:extLst>
          </p:cNvPr>
          <p:cNvSpPr txBox="1"/>
          <p:nvPr/>
        </p:nvSpPr>
        <p:spPr>
          <a:xfrm>
            <a:off x="6901329" y="656737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2342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59C08DD-0D80-3BE6-B958-CC2BEEB40AA4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数据验证：</a:t>
            </a:r>
            <a:r>
              <a:rPr lang="en-US" altLang="zh-CN" sz="3200" dirty="0" err="1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VeriFinger</a:t>
            </a:r>
            <a:r>
              <a:rPr lang="en-US" altLang="zh-CN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 12.2</a:t>
            </a:r>
            <a:endParaRPr lang="zh-CN" altLang="en-US" sz="3200" dirty="0">
              <a:latin typeface="Times New Roman" panose="02020603050405020304" pitchFamily="18" charset="0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66B1E39-FB58-4157-2A60-0CA9DF7EE72C}"/>
              </a:ext>
            </a:extLst>
          </p:cNvPr>
          <p:cNvSpPr txBox="1"/>
          <p:nvPr/>
        </p:nvSpPr>
        <p:spPr>
          <a:xfrm>
            <a:off x="277761" y="89473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特征提取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E6197EA-C7D7-D11A-DAED-33BD20FEEE47}"/>
              </a:ext>
            </a:extLst>
          </p:cNvPr>
          <p:cNvSpPr txBox="1"/>
          <p:nvPr/>
        </p:nvSpPr>
        <p:spPr>
          <a:xfrm>
            <a:off x="6096000" y="89428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指纹匹配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2510A45-FE1D-27E4-ECCF-EA4BA42F9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42" y="1509252"/>
            <a:ext cx="2362877" cy="346332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6764432-0C6F-AEB7-F56D-43FFF6FC9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525" y="1509252"/>
            <a:ext cx="2361797" cy="3463329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246D485B-E44D-3EF1-7A60-FD2E97D8E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4949" y="1355948"/>
            <a:ext cx="2494923" cy="3616633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B469F3A0-9BA6-E956-1F6F-D6282A9445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2366" y="2577328"/>
            <a:ext cx="1733792" cy="924054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0811D5FC-90D9-2CDC-431B-D7D855517942}"/>
              </a:ext>
            </a:extLst>
          </p:cNvPr>
          <p:cNvSpPr txBox="1"/>
          <p:nvPr/>
        </p:nvSpPr>
        <p:spPr>
          <a:xfrm>
            <a:off x="1540286" y="484690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711B91B-A7E0-565A-5CE2-61EEA0CB1A0F}"/>
              </a:ext>
            </a:extLst>
          </p:cNvPr>
          <p:cNvSpPr txBox="1"/>
          <p:nvPr/>
        </p:nvSpPr>
        <p:spPr>
          <a:xfrm>
            <a:off x="4197176" y="484690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893DE6F-8EB4-5CDF-7C91-067F24587ADD}"/>
              </a:ext>
            </a:extLst>
          </p:cNvPr>
          <p:cNvSpPr txBox="1"/>
          <p:nvPr/>
        </p:nvSpPr>
        <p:spPr>
          <a:xfrm>
            <a:off x="7720135" y="484690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362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5ED1E75-A05B-98B3-3355-DC648E1FB998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CUDA</a:t>
            </a:r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的使用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7277A7C-6C57-E061-C3B6-09F67278DA9E}"/>
              </a:ext>
            </a:extLst>
          </p:cNvPr>
          <p:cNvSpPr txBox="1"/>
          <p:nvPr/>
        </p:nvSpPr>
        <p:spPr>
          <a:xfrm>
            <a:off x="1185365" y="1849507"/>
            <a:ext cx="982126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由于本文的方法需要生成大量指纹数据，采取适当的加速方法具有必要。</a:t>
            </a:r>
            <a:endParaRPr lang="en-US" altLang="zh-CN" sz="24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借助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NVIDIA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公司推出的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CUDA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技术，可以为算法实现设备级的并行。</a:t>
            </a:r>
          </a:p>
          <a:p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本方法利用了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CUDA runtime API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，在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端建立了一个默认流，将算法中计算密集的部分迁移到了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端运行。</a:t>
            </a:r>
            <a:endParaRPr lang="en-US" altLang="zh-CN" sz="24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24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其优势在于，可以利用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中密集的运算单元，并行进行较简单的运算，从而避免少数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CPU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核进行大量简单运算。</a:t>
            </a:r>
            <a:endParaRPr lang="en-US" altLang="zh-CN" sz="24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93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5ED1E75-A05B-98B3-3355-DC648E1FB998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核函数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5C0D7C8-9349-AF76-4F18-B6B59FF4A48E}"/>
              </a:ext>
            </a:extLst>
          </p:cNvPr>
          <p:cNvSpPr txBox="1"/>
          <p:nvPr/>
        </p:nvSpPr>
        <p:spPr>
          <a:xfrm>
            <a:off x="1185365" y="1220243"/>
            <a:ext cx="98212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核函数是在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端运行的函数， 为了使用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CUDA runtime API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，必须在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文件中创建核函数，再由主机端（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host)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对核函数进行调用。</a:t>
            </a:r>
            <a:endParaRPr lang="en-US" altLang="zh-CN" sz="24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为了将主机端和设备端代码文件分离，建立库</a:t>
            </a:r>
            <a:r>
              <a:rPr lang="en-US" altLang="zh-CN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CUDA_KERNEL_API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endParaRPr lang="en-US" altLang="zh-CN" sz="24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设置函数如下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9E1D874-B816-0D40-BC48-9D27E82E07B3}"/>
              </a:ext>
            </a:extLst>
          </p:cNvPr>
          <p:cNvSpPr txBox="1"/>
          <p:nvPr/>
        </p:nvSpPr>
        <p:spPr>
          <a:xfrm>
            <a:off x="1185365" y="2789903"/>
            <a:ext cx="1077557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extern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"C"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6F008A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CUDA_KERNEL_API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add_image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);</a:t>
            </a:r>
          </a:p>
          <a:p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extern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"C"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6F008A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CUDA_KERNEL_API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mul_image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);</a:t>
            </a:r>
          </a:p>
          <a:p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extern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"C"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6F008A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CUDA_KERNEL_API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div_double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);</a:t>
            </a:r>
          </a:p>
          <a:p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extern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"C"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6F008A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CUDA_KERNEL_API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div_image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);</a:t>
            </a:r>
          </a:p>
          <a:p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extern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"C"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6F008A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CUDA_KERNEL_API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if_image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lessThan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result1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result2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);</a:t>
            </a:r>
          </a:p>
          <a:p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extern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"C"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6F008A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CUDA_KERNEL_API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cpy_image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1600" dirty="0" err="1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GpuMat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 err="1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GpuMat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src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x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y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);</a:t>
            </a:r>
          </a:p>
          <a:p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extern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"C"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6F008A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CUDA_KERNEL_API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generate_gabor_filter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1600" dirty="0" err="1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GpuMat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maxF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minF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j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);</a:t>
            </a:r>
          </a:p>
          <a:p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extern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"C"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6F008A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CUDA_KERNEL_API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generate_gabor_filters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maxF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minF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fil_size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);</a:t>
            </a:r>
          </a:p>
          <a:p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extern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"C"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6F008A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CUDA_KERNEL_API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image_core_density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Point2d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center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maxF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minF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min_distance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);</a:t>
            </a:r>
          </a:p>
          <a:p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extern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"C"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6F008A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CUDA_KERNEL_API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generate_ridge_layer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ridge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orientation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density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filter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maxF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double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minF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6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16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);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4D79159-3320-834B-C793-FFBC4166E5B5}"/>
              </a:ext>
            </a:extLst>
          </p:cNvPr>
          <p:cNvSpPr txBox="1"/>
          <p:nvPr/>
        </p:nvSpPr>
        <p:spPr>
          <a:xfrm>
            <a:off x="1185365" y="6032090"/>
            <a:ext cx="103092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每个函数对应了一个核函数，其本质是将每个像素的运算分配给一个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核</a:t>
            </a:r>
          </a:p>
        </p:txBody>
      </p:sp>
    </p:spTree>
    <p:extLst>
      <p:ext uri="{BB962C8B-B14F-4D97-AF65-F5344CB8AC3E}">
        <p14:creationId xmlns:p14="http://schemas.microsoft.com/office/powerpoint/2010/main" val="3550899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5ED1E75-A05B-98B3-3355-DC648E1FB998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加速效果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B6E302C-D072-27AD-83AF-4DC8E3928BBD}"/>
              </a:ext>
            </a:extLst>
          </p:cNvPr>
          <p:cNvSpPr txBox="1"/>
          <p:nvPr/>
        </p:nvSpPr>
        <p:spPr>
          <a:xfrm>
            <a:off x="277761" y="1065642"/>
            <a:ext cx="66343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设备：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11th Gen Intel(R) Core(TM) i7-11800H @ 2.30GHz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NVIDIA GeForce RTX 3060 Laptop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0604D3CB-6B9E-59FD-9078-6C6B26EE4A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844012"/>
              </p:ext>
            </p:extLst>
          </p:nvPr>
        </p:nvGraphicFramePr>
        <p:xfrm>
          <a:off x="1877961" y="2226614"/>
          <a:ext cx="8288595" cy="3100661"/>
        </p:xfrm>
        <a:graphic>
          <a:graphicData uri="http://schemas.openxmlformats.org/drawingml/2006/table">
            <a:tbl>
              <a:tblPr firstRow="1" firstCol="1" bandRow="1"/>
              <a:tblGrid>
                <a:gridCol w="1674636">
                  <a:extLst>
                    <a:ext uri="{9D8B030D-6E8A-4147-A177-3AD203B41FA5}">
                      <a16:colId xmlns:a16="http://schemas.microsoft.com/office/drawing/2014/main" val="3633898114"/>
                    </a:ext>
                  </a:extLst>
                </a:gridCol>
                <a:gridCol w="1573324">
                  <a:extLst>
                    <a:ext uri="{9D8B030D-6E8A-4147-A177-3AD203B41FA5}">
                      <a16:colId xmlns:a16="http://schemas.microsoft.com/office/drawing/2014/main" val="2973235701"/>
                    </a:ext>
                  </a:extLst>
                </a:gridCol>
                <a:gridCol w="1713028">
                  <a:extLst>
                    <a:ext uri="{9D8B030D-6E8A-4147-A177-3AD203B41FA5}">
                      <a16:colId xmlns:a16="http://schemas.microsoft.com/office/drawing/2014/main" val="316378693"/>
                    </a:ext>
                  </a:extLst>
                </a:gridCol>
                <a:gridCol w="1613641">
                  <a:extLst>
                    <a:ext uri="{9D8B030D-6E8A-4147-A177-3AD203B41FA5}">
                      <a16:colId xmlns:a16="http://schemas.microsoft.com/office/drawing/2014/main" val="271302984"/>
                    </a:ext>
                  </a:extLst>
                </a:gridCol>
                <a:gridCol w="1713966">
                  <a:extLst>
                    <a:ext uri="{9D8B030D-6E8A-4147-A177-3AD203B41FA5}">
                      <a16:colId xmlns:a16="http://schemas.microsoft.com/office/drawing/2014/main" val="923821270"/>
                    </a:ext>
                  </a:extLst>
                </a:gridCol>
              </a:tblGrid>
              <a:tr h="1291942">
                <a:tc>
                  <a:txBody>
                    <a:bodyPr/>
                    <a:lstStyle/>
                    <a:p>
                      <a:pPr indent="127000" algn="just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ts val="2000"/>
                        </a:lnSpc>
                      </a:pP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只利用</a:t>
                      </a: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CPU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生成</a:t>
                      </a: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100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张</a:t>
                      </a: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300dpi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指纹</a:t>
                      </a:r>
                      <a:r>
                        <a:rPr lang="zh-CN" alt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图像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CPU+GPU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生成</a:t>
                      </a: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100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张</a:t>
                      </a: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300dpi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指纹</a:t>
                      </a:r>
                      <a:r>
                        <a:rPr lang="zh-CN" alt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图像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ts val="2000"/>
                        </a:lnSpc>
                      </a:pP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只利用</a:t>
                      </a: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CPU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生成</a:t>
                      </a: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张</a:t>
                      </a: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1200dpi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指纹</a:t>
                      </a:r>
                      <a:r>
                        <a:rPr lang="zh-CN" alt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图像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CPU+GPU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生成</a:t>
                      </a: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张</a:t>
                      </a: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1200dpi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指纹</a:t>
                      </a:r>
                      <a:r>
                        <a:rPr lang="zh-CN" alt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图像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7855019"/>
                  </a:ext>
                </a:extLst>
              </a:tr>
              <a:tr h="516777">
                <a:tc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总</a:t>
                      </a:r>
                      <a:r>
                        <a:rPr lang="zh-CN" alt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生成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时间（秒）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180.045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18.3142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en-US" sz="18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357.739</a:t>
                      </a:r>
                      <a:endParaRPr lang="zh-CN" sz="1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21.4847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662411"/>
                  </a:ext>
                </a:extLst>
              </a:tr>
              <a:tr h="775165">
                <a:tc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平均</a:t>
                      </a:r>
                      <a:r>
                        <a:rPr lang="zh-CN" alt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生成</a:t>
                      </a:r>
                      <a:r>
                        <a:rPr lang="zh-CN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时间（秒）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1.800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0.183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35.774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2.148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592318"/>
                  </a:ext>
                </a:extLst>
              </a:tr>
              <a:tr h="516777">
                <a:tc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zh-CN" sz="18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加速程度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883.09%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indent="127000" algn="ctr">
                        <a:lnSpc>
                          <a:spcPts val="2000"/>
                        </a:lnSpc>
                      </a:pPr>
                      <a:r>
                        <a:rPr lang="en-US" sz="1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1565.09%</a:t>
                      </a:r>
                      <a:endParaRPr lang="zh-CN" sz="1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883289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4A69176F-1279-8508-7EBD-8B64B0195018}"/>
              </a:ext>
            </a:extLst>
          </p:cNvPr>
          <p:cNvSpPr txBox="1"/>
          <p:nvPr/>
        </p:nvSpPr>
        <p:spPr>
          <a:xfrm>
            <a:off x="1399842" y="5692877"/>
            <a:ext cx="9623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并行运算可以为计算密集的算法大幅加速，并且当计算量增大时，加速效果会更加显著。</a:t>
            </a:r>
          </a:p>
        </p:txBody>
      </p:sp>
    </p:spTree>
    <p:extLst>
      <p:ext uri="{BB962C8B-B14F-4D97-AF65-F5344CB8AC3E}">
        <p14:creationId xmlns:p14="http://schemas.microsoft.com/office/powerpoint/2010/main" val="2628705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6F53BE48-FEBB-1443-6172-1981F5F365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853650"/>
              </p:ext>
            </p:extLst>
          </p:nvPr>
        </p:nvGraphicFramePr>
        <p:xfrm>
          <a:off x="2598686" y="3122573"/>
          <a:ext cx="7112000" cy="1381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81536501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43316554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25264328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82983407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98591243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4908432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79717018"/>
                    </a:ext>
                  </a:extLst>
                </a:gridCol>
              </a:tblGrid>
              <a:tr h="24867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Arch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Tented Arch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Whorl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Left Loop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Right Loop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Twin Loop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138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nCore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944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nDelta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361500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748B64B7-C557-87F0-9D02-A28704756AC7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方向场合成</a:t>
            </a: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057BA748-28A1-F788-3804-2CABF7A3364B}"/>
              </a:ext>
            </a:extLst>
          </p:cNvPr>
          <p:cNvGrpSpPr/>
          <p:nvPr/>
        </p:nvGrpSpPr>
        <p:grpSpPr>
          <a:xfrm>
            <a:off x="277761" y="903130"/>
            <a:ext cx="5876925" cy="2137611"/>
            <a:chOff x="469761" y="903132"/>
            <a:chExt cx="5876925" cy="2137611"/>
          </a:xfrm>
        </p:grpSpPr>
        <p:pic>
          <p:nvPicPr>
            <p:cNvPr id="1025" name="Picture 1" descr="Arch &#10;Left Loop &#10;Tended Arch &#10;Right Loop &#10;Whorl &#10;Twin Loop ">
              <a:extLst>
                <a:ext uri="{FF2B5EF4-FFF2-40B4-BE49-F238E27FC236}">
                  <a16:creationId xmlns:a16="http://schemas.microsoft.com/office/drawing/2014/main" id="{BAE1562F-1CDE-D704-50B7-EBBCCBF4BFD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1633"/>
            <a:stretch/>
          </p:blipFill>
          <p:spPr bwMode="auto">
            <a:xfrm>
              <a:off x="469761" y="903132"/>
              <a:ext cx="5876925" cy="21376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B48D6D64-1908-1734-4389-475AAFF7DD49}"/>
                </a:ext>
              </a:extLst>
            </p:cNvPr>
            <p:cNvSpPr/>
            <p:nvPr/>
          </p:nvSpPr>
          <p:spPr>
            <a:xfrm>
              <a:off x="5318153" y="1451377"/>
              <a:ext cx="133350" cy="133350"/>
            </a:xfrm>
            <a:prstGeom prst="ellipse">
              <a:avLst/>
            </a:prstGeom>
            <a:solidFill>
              <a:srgbClr val="E71224">
                <a:alpha val="5000"/>
              </a:srgbClr>
            </a:solidFill>
            <a:ln w="18000">
              <a:solidFill>
                <a:srgbClr val="E712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7122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DC8342AE-332D-664D-A5E4-78CE746A1BB0}"/>
                </a:ext>
              </a:extLst>
            </p:cNvPr>
            <p:cNvSpPr/>
            <p:nvPr/>
          </p:nvSpPr>
          <p:spPr>
            <a:xfrm>
              <a:off x="5111545" y="1509120"/>
              <a:ext cx="133350" cy="133350"/>
            </a:xfrm>
            <a:prstGeom prst="ellipse">
              <a:avLst/>
            </a:prstGeom>
            <a:solidFill>
              <a:srgbClr val="E71224">
                <a:alpha val="5000"/>
              </a:srgbClr>
            </a:solidFill>
            <a:ln w="18000">
              <a:solidFill>
                <a:srgbClr val="E712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7122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E57AED32-16F8-C8BF-FE8D-C4AE0F3DF2A6}"/>
                </a:ext>
              </a:extLst>
            </p:cNvPr>
            <p:cNvSpPr/>
            <p:nvPr/>
          </p:nvSpPr>
          <p:spPr>
            <a:xfrm>
              <a:off x="3208199" y="1375770"/>
              <a:ext cx="133350" cy="133350"/>
            </a:xfrm>
            <a:prstGeom prst="ellipse">
              <a:avLst/>
            </a:prstGeom>
            <a:solidFill>
              <a:srgbClr val="E71224">
                <a:alpha val="5000"/>
              </a:srgbClr>
            </a:solidFill>
            <a:ln w="18000">
              <a:solidFill>
                <a:srgbClr val="E712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7122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id="{75B3CCC8-7498-607E-0F1F-CF80F4FD6992}"/>
                </a:ext>
              </a:extLst>
            </p:cNvPr>
            <p:cNvSpPr/>
            <p:nvPr/>
          </p:nvSpPr>
          <p:spPr>
            <a:xfrm>
              <a:off x="3208199" y="1962411"/>
              <a:ext cx="133350" cy="104775"/>
            </a:xfrm>
            <a:prstGeom prst="triangl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55862F02-E84B-EC61-9C75-A07D2F5F19E5}"/>
                </a:ext>
              </a:extLst>
            </p:cNvPr>
            <p:cNvSpPr/>
            <p:nvPr/>
          </p:nvSpPr>
          <p:spPr>
            <a:xfrm>
              <a:off x="5765745" y="2067186"/>
              <a:ext cx="133350" cy="104775"/>
            </a:xfrm>
            <a:prstGeom prst="triangl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等腰三角形 27">
              <a:extLst>
                <a:ext uri="{FF2B5EF4-FFF2-40B4-BE49-F238E27FC236}">
                  <a16:creationId xmlns:a16="http://schemas.microsoft.com/office/drawing/2014/main" id="{677DD8F5-86D0-4BEB-54C1-82474C201DD3}"/>
                </a:ext>
              </a:extLst>
            </p:cNvPr>
            <p:cNvSpPr/>
            <p:nvPr/>
          </p:nvSpPr>
          <p:spPr>
            <a:xfrm>
              <a:off x="4486972" y="1919548"/>
              <a:ext cx="133350" cy="104775"/>
            </a:xfrm>
            <a:prstGeom prst="triangl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3A88D03-DB16-EDC5-AF39-6B097FD0CA2C}"/>
              </a:ext>
            </a:extLst>
          </p:cNvPr>
          <p:cNvGrpSpPr/>
          <p:nvPr/>
        </p:nvGrpSpPr>
        <p:grpSpPr>
          <a:xfrm>
            <a:off x="6154686" y="868504"/>
            <a:ext cx="5876925" cy="2206857"/>
            <a:chOff x="6346686" y="868508"/>
            <a:chExt cx="5876925" cy="2206857"/>
          </a:xfrm>
        </p:grpSpPr>
        <p:pic>
          <p:nvPicPr>
            <p:cNvPr id="6" name="Picture 1" descr="Arch &#10;Left Loop &#10;Tended Arch &#10;Right Loop &#10;Whorl &#10;Twin Loop ">
              <a:extLst>
                <a:ext uri="{FF2B5EF4-FFF2-40B4-BE49-F238E27FC236}">
                  <a16:creationId xmlns:a16="http://schemas.microsoft.com/office/drawing/2014/main" id="{949C8058-3C3A-069C-CBC2-414B97F948F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066"/>
            <a:stretch/>
          </p:blipFill>
          <p:spPr bwMode="auto">
            <a:xfrm>
              <a:off x="6346686" y="868508"/>
              <a:ext cx="5876925" cy="22068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等腰三角形 28">
              <a:extLst>
                <a:ext uri="{FF2B5EF4-FFF2-40B4-BE49-F238E27FC236}">
                  <a16:creationId xmlns:a16="http://schemas.microsoft.com/office/drawing/2014/main" id="{88080261-2BE3-EBA8-4D7E-B52F35CDCA03}"/>
                </a:ext>
              </a:extLst>
            </p:cNvPr>
            <p:cNvSpPr/>
            <p:nvPr/>
          </p:nvSpPr>
          <p:spPr>
            <a:xfrm>
              <a:off x="7799249" y="2257686"/>
              <a:ext cx="133350" cy="104775"/>
            </a:xfrm>
            <a:prstGeom prst="triangl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等腰三角形 29">
              <a:extLst>
                <a:ext uri="{FF2B5EF4-FFF2-40B4-BE49-F238E27FC236}">
                  <a16:creationId xmlns:a16="http://schemas.microsoft.com/office/drawing/2014/main" id="{5A8BD7AB-A6E3-DCC3-B3C0-E71D8EE96503}"/>
                </a:ext>
              </a:extLst>
            </p:cNvPr>
            <p:cNvSpPr/>
            <p:nvPr/>
          </p:nvSpPr>
          <p:spPr>
            <a:xfrm>
              <a:off x="8904232" y="2171961"/>
              <a:ext cx="133350" cy="104775"/>
            </a:xfrm>
            <a:prstGeom prst="triangl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等腰三角形 30">
              <a:extLst>
                <a:ext uri="{FF2B5EF4-FFF2-40B4-BE49-F238E27FC236}">
                  <a16:creationId xmlns:a16="http://schemas.microsoft.com/office/drawing/2014/main" id="{69B70782-C3AB-9C4A-FE37-B35FD0C3281E}"/>
                </a:ext>
              </a:extLst>
            </p:cNvPr>
            <p:cNvSpPr/>
            <p:nvPr/>
          </p:nvSpPr>
          <p:spPr>
            <a:xfrm>
              <a:off x="10356795" y="2310073"/>
              <a:ext cx="133350" cy="104775"/>
            </a:xfrm>
            <a:prstGeom prst="triangl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等腰三角形 31">
              <a:extLst>
                <a:ext uri="{FF2B5EF4-FFF2-40B4-BE49-F238E27FC236}">
                  <a16:creationId xmlns:a16="http://schemas.microsoft.com/office/drawing/2014/main" id="{0F771213-0B79-2544-FBDC-138A8F650C7B}"/>
                </a:ext>
              </a:extLst>
            </p:cNvPr>
            <p:cNvSpPr/>
            <p:nvPr/>
          </p:nvSpPr>
          <p:spPr>
            <a:xfrm>
              <a:off x="12058650" y="2152911"/>
              <a:ext cx="133350" cy="104775"/>
            </a:xfrm>
            <a:prstGeom prst="triangl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575E385F-2A77-E23E-50B8-8CB1A1F9DFD0}"/>
                </a:ext>
              </a:extLst>
            </p:cNvPr>
            <p:cNvSpPr/>
            <p:nvPr/>
          </p:nvSpPr>
          <p:spPr>
            <a:xfrm>
              <a:off x="7381802" y="1656865"/>
              <a:ext cx="133350" cy="133350"/>
            </a:xfrm>
            <a:prstGeom prst="ellipse">
              <a:avLst/>
            </a:prstGeom>
            <a:solidFill>
              <a:srgbClr val="E71224">
                <a:alpha val="5000"/>
              </a:srgbClr>
            </a:solidFill>
            <a:ln w="18000">
              <a:solidFill>
                <a:srgbClr val="E712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7122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4A373DD-12C9-2C19-2455-E30E55017D1F}"/>
                </a:ext>
              </a:extLst>
            </p:cNvPr>
            <p:cNvSpPr/>
            <p:nvPr/>
          </p:nvSpPr>
          <p:spPr>
            <a:xfrm>
              <a:off x="9218473" y="1642470"/>
              <a:ext cx="133350" cy="133350"/>
            </a:xfrm>
            <a:prstGeom prst="ellipse">
              <a:avLst/>
            </a:prstGeom>
            <a:solidFill>
              <a:srgbClr val="E71224">
                <a:alpha val="5000"/>
              </a:srgbClr>
            </a:solidFill>
            <a:ln w="18000">
              <a:solidFill>
                <a:srgbClr val="E712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7122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307D045-A75C-2524-5D39-98565FD86CF0}"/>
                </a:ext>
              </a:extLst>
            </p:cNvPr>
            <p:cNvSpPr/>
            <p:nvPr/>
          </p:nvSpPr>
          <p:spPr>
            <a:xfrm>
              <a:off x="11242089" y="1652670"/>
              <a:ext cx="133350" cy="133350"/>
            </a:xfrm>
            <a:prstGeom prst="ellipse">
              <a:avLst/>
            </a:prstGeom>
            <a:solidFill>
              <a:srgbClr val="E71224">
                <a:alpha val="5000"/>
              </a:srgbClr>
            </a:solidFill>
            <a:ln w="18000">
              <a:solidFill>
                <a:srgbClr val="E712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7122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9BF55547-2C10-62D2-8E8A-1DE2E6B01571}"/>
                </a:ext>
              </a:extLst>
            </p:cNvPr>
            <p:cNvSpPr/>
            <p:nvPr/>
          </p:nvSpPr>
          <p:spPr>
            <a:xfrm>
              <a:off x="11588889" y="1775820"/>
              <a:ext cx="133350" cy="133350"/>
            </a:xfrm>
            <a:prstGeom prst="ellipse">
              <a:avLst/>
            </a:prstGeom>
            <a:solidFill>
              <a:srgbClr val="E71224">
                <a:alpha val="5000"/>
              </a:srgbClr>
            </a:solidFill>
            <a:ln w="18000">
              <a:solidFill>
                <a:srgbClr val="E712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7122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7" name="椭圆 36">
            <a:extLst>
              <a:ext uri="{FF2B5EF4-FFF2-40B4-BE49-F238E27FC236}">
                <a16:creationId xmlns:a16="http://schemas.microsoft.com/office/drawing/2014/main" id="{DF440399-9072-5CF6-8342-F9E51540E191}"/>
              </a:ext>
            </a:extLst>
          </p:cNvPr>
          <p:cNvSpPr/>
          <p:nvPr/>
        </p:nvSpPr>
        <p:spPr>
          <a:xfrm>
            <a:off x="3425172" y="3902989"/>
            <a:ext cx="133350" cy="133350"/>
          </a:xfrm>
          <a:prstGeom prst="ellipse">
            <a:avLst/>
          </a:prstGeom>
          <a:solidFill>
            <a:srgbClr val="E71224">
              <a:alpha val="5000"/>
            </a:srgbClr>
          </a:solidFill>
          <a:ln w="18000">
            <a:solidFill>
              <a:srgbClr val="E712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E7122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等腰三角形 37">
            <a:extLst>
              <a:ext uri="{FF2B5EF4-FFF2-40B4-BE49-F238E27FC236}">
                <a16:creationId xmlns:a16="http://schemas.microsoft.com/office/drawing/2014/main" id="{39A8714B-2DB7-9B63-48BA-65D37C235081}"/>
              </a:ext>
            </a:extLst>
          </p:cNvPr>
          <p:cNvSpPr/>
          <p:nvPr/>
        </p:nvSpPr>
        <p:spPr>
          <a:xfrm>
            <a:off x="3425172" y="4286203"/>
            <a:ext cx="133350" cy="104775"/>
          </a:xfrm>
          <a:prstGeom prst="triangl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CB3D3A2-223C-69BF-8A57-2EA8EC481066}"/>
              </a:ext>
            </a:extLst>
          </p:cNvPr>
          <p:cNvSpPr txBox="1"/>
          <p:nvPr/>
        </p:nvSpPr>
        <p:spPr>
          <a:xfrm>
            <a:off x="3053720" y="313955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纹形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8F1447F2-E70E-F880-86E7-4E244D031412}"/>
              </a:ext>
            </a:extLst>
          </p:cNvPr>
          <p:cNvSpPr txBox="1"/>
          <p:nvPr/>
        </p:nvSpPr>
        <p:spPr>
          <a:xfrm>
            <a:off x="2548009" y="3296203"/>
            <a:ext cx="877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特征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点数量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1A934C39-6A4B-C1CF-AE01-A721A93A87B7}"/>
                  </a:ext>
                </a:extLst>
              </p:cNvPr>
              <p:cNvSpPr txBox="1"/>
              <p:nvPr/>
            </p:nvSpPr>
            <p:spPr>
              <a:xfrm>
                <a:off x="1673226" y="5946158"/>
                <a:ext cx="4322594" cy="8798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i="1" kern="10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𝜃</m:t>
                      </m:r>
                      <m:r>
                        <a:rPr lang="en-US" altLang="zh-CN" sz="1800" i="1" kern="10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=</m:t>
                      </m:r>
                      <m:f>
                        <m:fPr>
                          <m:ctrlPr>
                            <a:rPr lang="zh-CN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2</m:t>
                          </m:r>
                        </m:den>
                      </m:f>
                      <m:r>
                        <a:rPr lang="en-US" altLang="zh-CN" sz="1800" i="1" kern="10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[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zh-CN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𝑖</m:t>
                          </m:r>
                          <m:r>
                            <a:rPr lang="en-US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zh-CN" altLang="zh-CN" sz="1800" i="1" kern="1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i="1" kern="1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altLang="zh-CN" sz="1800" i="1" kern="1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𝑑</m:t>
                              </m:r>
                            </m:sub>
                          </m:sSub>
                        </m:sup>
                        <m:e>
                          <m:func>
                            <m:funcPr>
                              <m:ctrlPr>
                                <a:rPr lang="zh-CN" altLang="zh-CN" sz="1800" i="1" kern="1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a:rPr lang="en-US" altLang="zh-CN" sz="1800" i="1" kern="1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𝑎𝑟𝑔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zh-CN" altLang="zh-CN" sz="1800" i="1" kern="1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1800" b="1" i="1" kern="1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𝒛</m:t>
                                  </m:r>
                                  <m:r>
                                    <a:rPr lang="en-US" altLang="zh-CN" sz="1800" i="1" kern="10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zh-CN" altLang="zh-CN" sz="1800" i="1" kern="1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b="1" i="1" kern="1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</a:rPr>
                                        <m:t>𝒅</m:t>
                                      </m:r>
                                    </m:e>
                                    <m:sub>
                                      <m:r>
                                        <a:rPr lang="en-US" altLang="zh-CN" sz="1800" b="1" i="1" kern="100">
                                          <a:solidFill>
                                            <a:srgbClr val="000000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</a:rPr>
                                        <m:t>𝒊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nary>
                      <m:r>
                        <a:rPr lang="en-US" altLang="zh-CN" sz="1800" i="1" kern="10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−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zh-CN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𝑗</m:t>
                          </m:r>
                          <m:r>
                            <a:rPr lang="en-US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zh-CN" altLang="zh-CN" sz="1800" i="1" kern="1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i="1" kern="1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altLang="zh-CN" sz="1800" i="1" kern="1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𝑐</m:t>
                              </m:r>
                            </m:sub>
                          </m:sSub>
                        </m:sup>
                        <m:e>
                          <m:r>
                            <a:rPr lang="en-US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𝑎𝑟𝑔</m:t>
                          </m:r>
                          <m:r>
                            <a:rPr lang="en-US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⁡(</m:t>
                          </m:r>
                          <m:r>
                            <a:rPr lang="en-US" altLang="zh-CN" sz="1800" b="1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𝒛</m:t>
                          </m:r>
                          <m:r>
                            <a:rPr lang="en-US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zh-CN" sz="1800" i="1" kern="1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b="1" i="1" kern="1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𝒄</m:t>
                              </m:r>
                            </m:e>
                            <m:sub>
                              <m:r>
                                <a:rPr lang="en-US" altLang="zh-CN" sz="1800" b="1" i="1" kern="1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altLang="zh-CN" sz="1800" i="1" kern="1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)</m:t>
                          </m:r>
                        </m:e>
                      </m:nary>
                      <m:r>
                        <a:rPr lang="en-US" altLang="zh-CN" sz="1800" i="1" kern="10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]</m:t>
                      </m:r>
                    </m:oMath>
                  </m:oMathPara>
                </a14:m>
                <a:endParaRPr lang="zh-CN" altLang="zh-CN" sz="1800" kern="1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1A934C39-6A4B-C1CF-AE01-A721A93A87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3226" y="5946158"/>
                <a:ext cx="4322594" cy="8798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文本框 10">
            <a:extLst>
              <a:ext uri="{FF2B5EF4-FFF2-40B4-BE49-F238E27FC236}">
                <a16:creationId xmlns:a16="http://schemas.microsoft.com/office/drawing/2014/main" id="{E0513796-44AD-EAD4-4E1D-0CDB92167666}"/>
              </a:ext>
            </a:extLst>
          </p:cNvPr>
          <p:cNvSpPr txBox="1"/>
          <p:nvPr/>
        </p:nvSpPr>
        <p:spPr>
          <a:xfrm>
            <a:off x="73961" y="5562897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主要公式：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5FCAA2E-5265-39E7-3FAF-2E8B084D2200}"/>
              </a:ext>
            </a:extLst>
          </p:cNvPr>
          <p:cNvSpPr txBox="1"/>
          <p:nvPr/>
        </p:nvSpPr>
        <p:spPr>
          <a:xfrm>
            <a:off x="6359765" y="621712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（其他纹形）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7430BB1-D65E-B689-5ACF-E011113AD010}"/>
                  </a:ext>
                </a:extLst>
              </p:cNvPr>
              <p:cNvSpPr txBox="1"/>
              <p:nvPr/>
            </p:nvSpPr>
            <p:spPr>
              <a:xfrm>
                <a:off x="1673226" y="4737757"/>
                <a:ext cx="5774979" cy="1117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kern="10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𝜃</m:t>
                      </m:r>
                      <m:r>
                        <a:rPr lang="en-US" altLang="zh-CN" i="1" kern="10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i="1" kern="10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i="1" kern="100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US" altLang="zh-CN" b="0" i="1" kern="100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zh-CN" b="0" i="0" kern="100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zh-CN" b="0" i="1" kern="100" smtClean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US" altLang="zh-CN" b="0" i="1" kern="100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  <a:ea typeface="宋体" panose="02010600030101010101" pitchFamily="2" charset="-122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b="0" i="1" kern="100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  <a:ea typeface="宋体" panose="02010600030101010101" pitchFamily="2" charset="-122"/>
                                            </a:rPr>
                                            <m:t>𝑖</m:t>
                                          </m:r>
                                          <m:r>
                                            <a:rPr lang="zh-CN" altLang="en-US" b="0" i="1" kern="100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  <a:ea typeface="宋体" panose="02010600030101010101" pitchFamily="2" charset="-122"/>
                                            </a:rPr>
                                            <m:t>𝜋</m:t>
                                          </m:r>
                                        </m:num>
                                        <m:den>
                                          <m:r>
                                            <a:rPr lang="en-US" altLang="zh-CN" b="0" i="1" kern="100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  <a:ea typeface="宋体" panose="02010600030101010101" pitchFamily="2" charset="-122"/>
                                            </a:rPr>
                                            <m:t>𝑤𝑖𝑑𝑡h</m:t>
                                          </m:r>
                                        </m:den>
                                      </m:f>
                                      <m:r>
                                        <a:rPr lang="en-US" altLang="zh-CN" b="0" i="1" kern="100" smtClean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</a:rPr>
                                        <m:t>+</m:t>
                                      </m:r>
                                      <m:r>
                                        <a:rPr lang="en-US" altLang="zh-CN" b="0" i="1" kern="100" smtClean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</a:rPr>
                                        <m:t>𝑓𝑎𝑐𝑡𝑜𝑟</m:t>
                                      </m:r>
                                      <m:r>
                                        <a:rPr lang="en-US" altLang="zh-CN" b="0" i="1" kern="100" smtClean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</a:rPr>
                                        <m:t>1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en-US" altLang="zh-CN" b="0" i="1" kern="100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func>
                                <m:funcPr>
                                  <m:ctrlPr>
                                    <a:rPr lang="en-US" altLang="zh-CN" b="0" i="1" kern="100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zh-CN" b="0" i="0" kern="100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atan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zh-CN" b="0" i="1" kern="100" smtClean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b="0" i="1" kern="100" smtClean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𝑎𝑙𝑝h𝑎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en-US" altLang="zh-CN" b="0" i="1" kern="100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b="0" i="1" kern="100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𝑎𝑙𝑝h𝑎</m:t>
                              </m:r>
                              <m:r>
                                <a:rPr lang="en-US" altLang="zh-CN" b="0" i="1" kern="100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&gt;0</m:t>
                              </m:r>
                            </m:e>
                            <m:e>
                              <m:r>
                                <a:rPr lang="en-US" altLang="zh-CN" b="0" i="1" kern="100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0##,</m:t>
                              </m:r>
                              <m:r>
                                <a:rPr lang="en-US" altLang="zh-CN" b="0" i="1" kern="100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𝑎𝑙𝑝h𝑎</m:t>
                              </m:r>
                              <m:r>
                                <a:rPr lang="en-US" altLang="zh-CN" b="0" i="1" kern="100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≤0##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7430BB1-D65E-B689-5ACF-E011113AD0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3226" y="4737757"/>
                <a:ext cx="5774979" cy="1117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文本框 57">
            <a:extLst>
              <a:ext uri="{FF2B5EF4-FFF2-40B4-BE49-F238E27FC236}">
                <a16:creationId xmlns:a16="http://schemas.microsoft.com/office/drawing/2014/main" id="{7F507CB2-EA18-54D1-CB96-8F85C277C0D8}"/>
              </a:ext>
            </a:extLst>
          </p:cNvPr>
          <p:cNvSpPr txBox="1"/>
          <p:nvPr/>
        </p:nvSpPr>
        <p:spPr>
          <a:xfrm>
            <a:off x="10334338" y="5378231"/>
            <a:ext cx="1564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纹形）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4FA71C63-DA9D-7A3F-5FA2-E6C23F92FBA1}"/>
                  </a:ext>
                </a:extLst>
              </p:cNvPr>
              <p:cNvSpPr txBox="1"/>
              <p:nvPr/>
            </p:nvSpPr>
            <p:spPr>
              <a:xfrm>
                <a:off x="7451966" y="4802498"/>
                <a:ext cx="4414684" cy="657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𝑎𝑙𝑝h𝑎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𝑎𝑟𝑐h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𝑎𝑟𝑐h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h𝑒𝑖𝑔h𝑡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/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𝑓𝑎𝑐𝑡𝑜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4FA71C63-DA9D-7A3F-5FA2-E6C23F92FB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1966" y="4802498"/>
                <a:ext cx="4414684" cy="65761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文本框 15">
            <a:extLst>
              <a:ext uri="{FF2B5EF4-FFF2-40B4-BE49-F238E27FC236}">
                <a16:creationId xmlns:a16="http://schemas.microsoft.com/office/drawing/2014/main" id="{B0D64AFE-3A26-EB70-D1DA-70C58AD326FD}"/>
              </a:ext>
            </a:extLst>
          </p:cNvPr>
          <p:cNvSpPr txBox="1"/>
          <p:nvPr/>
        </p:nvSpPr>
        <p:spPr>
          <a:xfrm>
            <a:off x="8042787" y="6201420"/>
            <a:ext cx="3659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此外，还有对方向场的修正过程。</a:t>
            </a: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79702026-510F-9A81-BE33-9A9EC3F577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9549" y="2399483"/>
            <a:ext cx="5866794" cy="2851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31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B00C51E-362E-7346-5F6E-36B1CC681F9E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密度场合成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3FB9FEE-541A-7FCA-3146-A0799E68C33F}"/>
              </a:ext>
            </a:extLst>
          </p:cNvPr>
          <p:cNvSpPr txBox="1"/>
          <p:nvPr/>
        </p:nvSpPr>
        <p:spPr>
          <a:xfrm>
            <a:off x="277761" y="1085771"/>
            <a:ext cx="6335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采用的方法：将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个小尺寸的随机图进行填充放大后平均相加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B875D14-A9D2-A015-FAB8-5F6CA35293DB}"/>
              </a:ext>
            </a:extLst>
          </p:cNvPr>
          <p:cNvSpPr txBox="1"/>
          <p:nvPr/>
        </p:nvSpPr>
        <p:spPr>
          <a:xfrm>
            <a:off x="1984578" y="5296210"/>
            <a:ext cx="595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该方法的操作简单，结果的随机性好，但可解释性较差。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00F5356-31DF-D00E-E8AD-0163A2F68286}"/>
              </a:ext>
            </a:extLst>
          </p:cNvPr>
          <p:cNvSpPr txBox="1"/>
          <p:nvPr/>
        </p:nvSpPr>
        <p:spPr>
          <a:xfrm>
            <a:off x="1984578" y="4620489"/>
            <a:ext cx="82228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从左到右为：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3×3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4×4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5×5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的随机灰度图的放大，以及合并得到的密度场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9709D76-3748-3CBC-91F5-93514C911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86" y="1607521"/>
            <a:ext cx="8298426" cy="286055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517F1BAD-F78F-78D8-A679-2672BDC514DA}"/>
              </a:ext>
            </a:extLst>
          </p:cNvPr>
          <p:cNvSpPr txBox="1"/>
          <p:nvPr/>
        </p:nvSpPr>
        <p:spPr>
          <a:xfrm>
            <a:off x="277761" y="6100223"/>
            <a:ext cx="5687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其他方法：分别为指纹的核心区和非核心区设置密度值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965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B00C51E-362E-7346-5F6E-36B1CC681F9E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Gabor</a:t>
            </a:r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滤波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B789B3F-B0DF-179F-9228-C685554923EE}"/>
              </a:ext>
            </a:extLst>
          </p:cNvPr>
          <p:cNvSpPr txBox="1"/>
          <p:nvPr/>
        </p:nvSpPr>
        <p:spPr>
          <a:xfrm>
            <a:off x="231059" y="1199535"/>
            <a:ext cx="11683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Gabor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滤波器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是一个三角函数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和一个高斯函数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的叠加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Gabor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滤波器是具有可调节频率、方向和带宽参数的定向带通滤波器，常常被用于纹理分析。</a:t>
            </a:r>
          </a:p>
          <a:p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a：正弦函数；b：高斯函数；c：Gabor滤波器">
            <a:extLst>
              <a:ext uri="{FF2B5EF4-FFF2-40B4-BE49-F238E27FC236}">
                <a16:creationId xmlns:a16="http://schemas.microsoft.com/office/drawing/2014/main" id="{9386341E-E669-E53E-EF50-6F9CBEAF0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1" y="1811311"/>
            <a:ext cx="6724650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2933DC0-1817-C8B6-31B4-6C052424587F}"/>
              </a:ext>
            </a:extLst>
          </p:cNvPr>
          <p:cNvSpPr txBox="1"/>
          <p:nvPr/>
        </p:nvSpPr>
        <p:spPr>
          <a:xfrm>
            <a:off x="277761" y="3884237"/>
            <a:ext cx="5561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在本文中，使用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的库函数生成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Gabor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滤波器，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其函数声明如下：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8598825-9DB5-7B5B-E70D-816493C50217}"/>
              </a:ext>
            </a:extLst>
          </p:cNvPr>
          <p:cNvSpPr txBox="1"/>
          <p:nvPr/>
        </p:nvSpPr>
        <p:spPr>
          <a:xfrm>
            <a:off x="277761" y="4688969"/>
            <a:ext cx="60177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cv::Mat cv::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getGaborKernel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Size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ksize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double sigma, double theta, double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lambd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double gamma, double psi = CV_PI*0.5, int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ktype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CV_64F );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0AA9154-166A-CD07-EAE5-F8D754268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889" y="4442946"/>
            <a:ext cx="4234180" cy="2338705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040899E0-8907-FBD6-F9F7-CFBC7D777538}"/>
              </a:ext>
            </a:extLst>
          </p:cNvPr>
          <p:cNvSpPr txBox="1"/>
          <p:nvPr/>
        </p:nvSpPr>
        <p:spPr>
          <a:xfrm>
            <a:off x="5718175" y="3761225"/>
            <a:ext cx="66357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为了避免为每一个待生成的像素点都生成一个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Gabor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滤波器（这将大大延长算法的运算时间），可以提前生成一组滤波器</a:t>
            </a:r>
          </a:p>
        </p:txBody>
      </p:sp>
    </p:spTree>
    <p:extLst>
      <p:ext uri="{BB962C8B-B14F-4D97-AF65-F5344CB8AC3E}">
        <p14:creationId xmlns:p14="http://schemas.microsoft.com/office/powerpoint/2010/main" val="918449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950AC2A-A0CF-51F9-ED5A-200EAD715483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脊线生成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B9280C3-44BF-365E-D8BC-B8D9A2E21692}"/>
              </a:ext>
            </a:extLst>
          </p:cNvPr>
          <p:cNvGrpSpPr/>
          <p:nvPr/>
        </p:nvGrpSpPr>
        <p:grpSpPr>
          <a:xfrm>
            <a:off x="2660412" y="1013230"/>
            <a:ext cx="6867042" cy="2889984"/>
            <a:chOff x="1976284" y="2296810"/>
            <a:chExt cx="6867042" cy="288998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0D4F6E9D-6CBC-03E9-EB18-267C7DBA7138}"/>
                </a:ext>
              </a:extLst>
            </p:cNvPr>
            <p:cNvSpPr/>
            <p:nvPr/>
          </p:nvSpPr>
          <p:spPr>
            <a:xfrm>
              <a:off x="1976284" y="2858501"/>
              <a:ext cx="1327355" cy="5847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种子图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9003A8D-8E95-0F37-F402-A5EF5DC344EF}"/>
                </a:ext>
              </a:extLst>
            </p:cNvPr>
            <p:cNvSpPr/>
            <p:nvPr/>
          </p:nvSpPr>
          <p:spPr>
            <a:xfrm>
              <a:off x="4744062" y="2296810"/>
              <a:ext cx="1327355" cy="5847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方向场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3E719C0-7B28-7C17-8AF1-796564BBD2E3}"/>
                </a:ext>
              </a:extLst>
            </p:cNvPr>
            <p:cNvSpPr/>
            <p:nvPr/>
          </p:nvSpPr>
          <p:spPr>
            <a:xfrm>
              <a:off x="4744063" y="3466360"/>
              <a:ext cx="1327355" cy="5847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密度场</a:t>
              </a:r>
            </a:p>
          </p:txBody>
        </p:sp>
        <p:cxnSp>
          <p:nvCxnSpPr>
            <p:cNvPr id="9" name="连接符: 肘形 8">
              <a:extLst>
                <a:ext uri="{FF2B5EF4-FFF2-40B4-BE49-F238E27FC236}">
                  <a16:creationId xmlns:a16="http://schemas.microsoft.com/office/drawing/2014/main" id="{231942CE-4408-1F42-7853-F266C4328185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 flipV="1">
              <a:off x="3303639" y="2589198"/>
              <a:ext cx="1440423" cy="561691"/>
            </a:xfrm>
            <a:prstGeom prst="bentConnector3">
              <a:avLst/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连接符: 肘形 10">
              <a:extLst>
                <a:ext uri="{FF2B5EF4-FFF2-40B4-BE49-F238E27FC236}">
                  <a16:creationId xmlns:a16="http://schemas.microsoft.com/office/drawing/2014/main" id="{C8999C7F-6BB7-40A7-1A20-E5CDC6948660}"/>
                </a:ext>
              </a:extLst>
            </p:cNvPr>
            <p:cNvCxnSpPr>
              <a:stCxn id="5" idx="3"/>
              <a:endCxn id="7" idx="1"/>
            </p:cNvCxnSpPr>
            <p:nvPr/>
          </p:nvCxnSpPr>
          <p:spPr>
            <a:xfrm>
              <a:off x="3303639" y="3150889"/>
              <a:ext cx="1440424" cy="607859"/>
            </a:xfrm>
            <a:prstGeom prst="bentConnector3">
              <a:avLst/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6221C6E-855A-FB7F-2949-2E96B7C3D569}"/>
                </a:ext>
              </a:extLst>
            </p:cNvPr>
            <p:cNvSpPr txBox="1"/>
            <p:nvPr/>
          </p:nvSpPr>
          <p:spPr>
            <a:xfrm>
              <a:off x="3550646" y="2981611"/>
              <a:ext cx="1005403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遍历像素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89F17665-B552-EF12-B0DD-AB137070C9A7}"/>
                </a:ext>
              </a:extLst>
            </p:cNvPr>
            <p:cNvSpPr/>
            <p:nvPr/>
          </p:nvSpPr>
          <p:spPr>
            <a:xfrm>
              <a:off x="7364361" y="2861203"/>
              <a:ext cx="1327355" cy="5847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Gabor</a:t>
              </a:r>
            </a:p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滤波器组</a:t>
              </a:r>
            </a:p>
          </p:txBody>
        </p:sp>
        <p:cxnSp>
          <p:nvCxnSpPr>
            <p:cNvPr id="19" name="连接符: 肘形 18">
              <a:extLst>
                <a:ext uri="{FF2B5EF4-FFF2-40B4-BE49-F238E27FC236}">
                  <a16:creationId xmlns:a16="http://schemas.microsoft.com/office/drawing/2014/main" id="{3B91D7DF-FAB3-B7D9-AEB0-7794711EA23C}"/>
                </a:ext>
              </a:extLst>
            </p:cNvPr>
            <p:cNvCxnSpPr>
              <a:stCxn id="6" idx="3"/>
              <a:endCxn id="17" idx="1"/>
            </p:cNvCxnSpPr>
            <p:nvPr/>
          </p:nvCxnSpPr>
          <p:spPr>
            <a:xfrm>
              <a:off x="6071417" y="2589198"/>
              <a:ext cx="1292944" cy="564393"/>
            </a:xfrm>
            <a:prstGeom prst="bentConnector3">
              <a:avLst/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连接符: 肘形 20">
              <a:extLst>
                <a:ext uri="{FF2B5EF4-FFF2-40B4-BE49-F238E27FC236}">
                  <a16:creationId xmlns:a16="http://schemas.microsoft.com/office/drawing/2014/main" id="{4B170C0C-848A-9C11-852C-2DFC8F0AFC15}"/>
                </a:ext>
              </a:extLst>
            </p:cNvPr>
            <p:cNvCxnSpPr>
              <a:stCxn id="7" idx="3"/>
              <a:endCxn id="17" idx="1"/>
            </p:cNvCxnSpPr>
            <p:nvPr/>
          </p:nvCxnSpPr>
          <p:spPr>
            <a:xfrm flipV="1">
              <a:off x="6071418" y="3153591"/>
              <a:ext cx="1292943" cy="605157"/>
            </a:xfrm>
            <a:prstGeom prst="bentConnector3">
              <a:avLst/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6AC951D-3952-43A7-C708-CDC2684C005B}"/>
                </a:ext>
              </a:extLst>
            </p:cNvPr>
            <p:cNvSpPr txBox="1"/>
            <p:nvPr/>
          </p:nvSpPr>
          <p:spPr>
            <a:xfrm>
              <a:off x="5966978" y="2981611"/>
              <a:ext cx="1220206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取出对应值</a:t>
              </a: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C4086574-CC8A-429B-9CCE-DB2826ED3804}"/>
                </a:ext>
              </a:extLst>
            </p:cNvPr>
            <p:cNvSpPr/>
            <p:nvPr/>
          </p:nvSpPr>
          <p:spPr>
            <a:xfrm>
              <a:off x="7364361" y="4602019"/>
              <a:ext cx="1327355" cy="5847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生成的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脊线图</a:t>
              </a:r>
            </a:p>
          </p:txBody>
        </p: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072ED252-1637-2A18-6117-A7E69F931B72}"/>
                </a:ext>
              </a:extLst>
            </p:cNvPr>
            <p:cNvCxnSpPr>
              <a:stCxn id="17" idx="2"/>
              <a:endCxn id="25" idx="0"/>
            </p:cNvCxnSpPr>
            <p:nvPr/>
          </p:nvCxnSpPr>
          <p:spPr>
            <a:xfrm>
              <a:off x="8028039" y="3445978"/>
              <a:ext cx="0" cy="1156041"/>
            </a:xfrm>
            <a:prstGeom prst="straightConnector1">
              <a:avLst/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2E2AA04E-93DB-2178-D82A-97A0E992A40F}"/>
                </a:ext>
              </a:extLst>
            </p:cNvPr>
            <p:cNvSpPr txBox="1"/>
            <p:nvPr/>
          </p:nvSpPr>
          <p:spPr>
            <a:xfrm>
              <a:off x="7212750" y="3717983"/>
              <a:ext cx="1630576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选择对应滤波器</a:t>
              </a:r>
              <a:endPara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进行填充</a:t>
              </a:r>
            </a:p>
          </p:txBody>
        </p:sp>
        <p:cxnSp>
          <p:nvCxnSpPr>
            <p:cNvPr id="30" name="连接符: 肘形 29">
              <a:extLst>
                <a:ext uri="{FF2B5EF4-FFF2-40B4-BE49-F238E27FC236}">
                  <a16:creationId xmlns:a16="http://schemas.microsoft.com/office/drawing/2014/main" id="{5D526340-A4F6-A04E-FA0F-D932620C1F63}"/>
                </a:ext>
              </a:extLst>
            </p:cNvPr>
            <p:cNvCxnSpPr>
              <a:stCxn id="25" idx="1"/>
              <a:endCxn id="5" idx="2"/>
            </p:cNvCxnSpPr>
            <p:nvPr/>
          </p:nvCxnSpPr>
          <p:spPr>
            <a:xfrm rot="10800000">
              <a:off x="2639963" y="3443277"/>
              <a:ext cx="4724399" cy="1451131"/>
            </a:xfrm>
            <a:prstGeom prst="bentConnector2">
              <a:avLst/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7192A72-2E8E-166B-4B86-38789F7261AB}"/>
                </a:ext>
              </a:extLst>
            </p:cNvPr>
            <p:cNvSpPr txBox="1"/>
            <p:nvPr/>
          </p:nvSpPr>
          <p:spPr>
            <a:xfrm>
              <a:off x="3550646" y="4725129"/>
              <a:ext cx="2441694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重复直至脊线图不再变化</a:t>
              </a: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F1FD01D0-6DBF-CBE5-6279-D581ED243D78}"/>
              </a:ext>
            </a:extLst>
          </p:cNvPr>
          <p:cNvSpPr txBox="1"/>
          <p:nvPr/>
        </p:nvSpPr>
        <p:spPr>
          <a:xfrm>
            <a:off x="2283349" y="423735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生成过程示意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D1C4642E-1794-2A5F-D5E9-6B924FEEB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8070" y="4007091"/>
            <a:ext cx="4407593" cy="266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87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59C08DD-0D80-3BE6-B958-CC2BEEB40AA4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添加特征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3C0FABF-06C1-1D72-87CD-A7063A1EBB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36"/>
          <a:stretch/>
        </p:blipFill>
        <p:spPr bwMode="auto">
          <a:xfrm>
            <a:off x="6436509" y="1026473"/>
            <a:ext cx="5233219" cy="37976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98BFA5D-2F0C-259C-0C9E-C86F46924D54}"/>
              </a:ext>
            </a:extLst>
          </p:cNvPr>
          <p:cNvSpPr txBox="1"/>
          <p:nvPr/>
        </p:nvSpPr>
        <p:spPr>
          <a:xfrm>
            <a:off x="2411403" y="4921249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汗孔的添加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FB3E311-8B84-F8C2-EC20-F14EBBE88E55}"/>
              </a:ext>
            </a:extLst>
          </p:cNvPr>
          <p:cNvSpPr txBox="1"/>
          <p:nvPr/>
        </p:nvSpPr>
        <p:spPr>
          <a:xfrm>
            <a:off x="8483600" y="492125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折痕的添加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601A6F3-463B-28A8-1417-4CCCDC4AF5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36"/>
          <a:stretch/>
        </p:blipFill>
        <p:spPr>
          <a:xfrm>
            <a:off x="599017" y="896600"/>
            <a:ext cx="2575984" cy="395605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6E438DB9-8BD8-A753-B93A-EE2F9AA50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6585" y="954432"/>
            <a:ext cx="2575984" cy="389821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0F26A38-7172-82E3-9127-C97B156152E3}"/>
              </a:ext>
            </a:extLst>
          </p:cNvPr>
          <p:cNvSpPr txBox="1"/>
          <p:nvPr/>
        </p:nvSpPr>
        <p:spPr>
          <a:xfrm>
            <a:off x="192607" y="5552739"/>
            <a:ext cx="616113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add_pore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(cv::</a:t>
            </a:r>
            <a:r>
              <a:rPr lang="en-US" altLang="zh-CN" sz="18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&amp; </a:t>
            </a:r>
            <a:r>
              <a:rPr lang="en-US" altLang="zh-CN" sz="18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src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cv::</a:t>
            </a:r>
            <a:r>
              <a:rPr lang="en-US" altLang="zh-CN" sz="18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&amp; </a:t>
            </a:r>
            <a:r>
              <a:rPr lang="en-US" altLang="zh-CN" sz="18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8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const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pore_density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= 350, </a:t>
            </a:r>
            <a:r>
              <a:rPr lang="en-US" altLang="zh-CN" sz="18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const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width_padding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= 0, </a:t>
            </a:r>
            <a:r>
              <a:rPr lang="en-US" altLang="zh-CN" sz="18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const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height_padding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= 0)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BD62E61-9AF3-7298-6A1B-F667DA0F739B}"/>
              </a:ext>
            </a:extLst>
          </p:cNvPr>
          <p:cNvSpPr txBox="1"/>
          <p:nvPr/>
        </p:nvSpPr>
        <p:spPr>
          <a:xfrm>
            <a:off x="6436509" y="5552739"/>
            <a:ext cx="52148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add_scratch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(cv::</a:t>
            </a:r>
            <a:r>
              <a:rPr lang="en-US" altLang="zh-CN" sz="18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&amp;</a:t>
            </a:r>
            <a:r>
              <a:rPr lang="en-US" altLang="zh-CN" sz="18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src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cv::</a:t>
            </a:r>
            <a:r>
              <a:rPr lang="en-US" altLang="zh-CN" sz="1800" dirty="0">
                <a:solidFill>
                  <a:srgbClr val="2B91A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Mat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&amp;</a:t>
            </a:r>
            <a:r>
              <a:rPr lang="en-US" altLang="zh-CN" sz="1800" dirty="0" err="1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dst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1800" dirty="0">
                <a:solidFill>
                  <a:srgbClr val="0000FF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time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 = 1)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407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59C08DD-0D80-3BE6-B958-CC2BEEB40AA4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添加特征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8BFA5D-2F0C-259C-0C9E-C86F46924D54}"/>
              </a:ext>
            </a:extLst>
          </p:cNvPr>
          <p:cNvSpPr txBox="1"/>
          <p:nvPr/>
        </p:nvSpPr>
        <p:spPr>
          <a:xfrm>
            <a:off x="277761" y="9883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汗孔的添加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54E4A8E-30AB-2F47-F109-F33180752D1A}"/>
              </a:ext>
            </a:extLst>
          </p:cNvPr>
          <p:cNvSpPr/>
          <p:nvPr/>
        </p:nvSpPr>
        <p:spPr>
          <a:xfrm>
            <a:off x="2483091" y="1157295"/>
            <a:ext cx="1327355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脊线图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C7BDD68-88DB-E8D4-ECAD-E04A3174108C}"/>
              </a:ext>
            </a:extLst>
          </p:cNvPr>
          <p:cNvSpPr/>
          <p:nvPr/>
        </p:nvSpPr>
        <p:spPr>
          <a:xfrm>
            <a:off x="5280369" y="1157296"/>
            <a:ext cx="1327355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细化图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5CB96F8-CF12-046D-6842-BEE6ED1D2201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3810446" y="1449683"/>
            <a:ext cx="1469923" cy="1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4F8CB99C-6047-57E2-5EC3-2CC2BE294B5C}"/>
              </a:ext>
            </a:extLst>
          </p:cNvPr>
          <p:cNvSpPr txBox="1"/>
          <p:nvPr/>
        </p:nvSpPr>
        <p:spPr>
          <a:xfrm>
            <a:off x="4045165" y="1280405"/>
            <a:ext cx="1005403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指纹细化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765B52B-46DF-35FF-894C-68EDBB2B3D4E}"/>
              </a:ext>
            </a:extLst>
          </p:cNvPr>
          <p:cNvSpPr/>
          <p:nvPr/>
        </p:nvSpPr>
        <p:spPr>
          <a:xfrm>
            <a:off x="8077647" y="1157295"/>
            <a:ext cx="1327355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处理后的</a:t>
            </a:r>
            <a:endParaRPr lang="en-US" altLang="zh-C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细化图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F3B8EC3B-C79A-62D8-A83B-0993EF66F1E3}"/>
              </a:ext>
            </a:extLst>
          </p:cNvPr>
          <p:cNvCxnSpPr>
            <a:stCxn id="9" idx="3"/>
            <a:endCxn id="15" idx="1"/>
          </p:cNvCxnSpPr>
          <p:nvPr/>
        </p:nvCxnSpPr>
        <p:spPr>
          <a:xfrm flipV="1">
            <a:off x="6607724" y="1449683"/>
            <a:ext cx="1469923" cy="1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071880C7-FFE5-CB4E-CD7D-14670D22A34D}"/>
              </a:ext>
            </a:extLst>
          </p:cNvPr>
          <p:cNvSpPr txBox="1"/>
          <p:nvPr/>
        </p:nvSpPr>
        <p:spPr>
          <a:xfrm>
            <a:off x="6839983" y="1266964"/>
            <a:ext cx="1005403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毛刺处理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8B7F646-841F-4F82-7D85-0CE0DA2917F1}"/>
              </a:ext>
            </a:extLst>
          </p:cNvPr>
          <p:cNvSpPr/>
          <p:nvPr/>
        </p:nvSpPr>
        <p:spPr>
          <a:xfrm>
            <a:off x="8077647" y="5946303"/>
            <a:ext cx="1327355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汗孔位置图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246DF85-BFCE-7553-2BCB-F9D7A834CF0D}"/>
              </a:ext>
            </a:extLst>
          </p:cNvPr>
          <p:cNvSpPr/>
          <p:nvPr/>
        </p:nvSpPr>
        <p:spPr>
          <a:xfrm>
            <a:off x="5280369" y="5946302"/>
            <a:ext cx="1327355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汗孔图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AAF86455-9FCD-710C-41D4-4B212777F8C5}"/>
              </a:ext>
            </a:extLst>
          </p:cNvPr>
          <p:cNvSpPr/>
          <p:nvPr/>
        </p:nvSpPr>
        <p:spPr>
          <a:xfrm>
            <a:off x="2483091" y="5946302"/>
            <a:ext cx="1327355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具有汗孔的脊线图</a:t>
            </a: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F1270022-2AEE-F680-5C14-A626DF5DFFE8}"/>
              </a:ext>
            </a:extLst>
          </p:cNvPr>
          <p:cNvCxnSpPr>
            <a:stCxn id="21" idx="1"/>
            <a:endCxn id="25" idx="3"/>
          </p:cNvCxnSpPr>
          <p:nvPr/>
        </p:nvCxnSpPr>
        <p:spPr>
          <a:xfrm flipH="1" flipV="1">
            <a:off x="6607724" y="6238690"/>
            <a:ext cx="146992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54C27067-F1B7-7392-E6EC-58440395F78B}"/>
              </a:ext>
            </a:extLst>
          </p:cNvPr>
          <p:cNvCxnSpPr>
            <a:stCxn id="25" idx="1"/>
            <a:endCxn id="26" idx="3"/>
          </p:cNvCxnSpPr>
          <p:nvPr/>
        </p:nvCxnSpPr>
        <p:spPr>
          <a:xfrm flipH="1">
            <a:off x="3810446" y="6238690"/>
            <a:ext cx="1469923" cy="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A94A5A60-02BE-CF88-2BBF-D8E9A1AB6CE7}"/>
              </a:ext>
            </a:extLst>
          </p:cNvPr>
          <p:cNvSpPr txBox="1"/>
          <p:nvPr/>
        </p:nvSpPr>
        <p:spPr>
          <a:xfrm>
            <a:off x="7045166" y="6069412"/>
            <a:ext cx="595035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膨胀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845BACC-A336-9F18-55A4-7949F30F5275}"/>
              </a:ext>
            </a:extLst>
          </p:cNvPr>
          <p:cNvSpPr txBox="1"/>
          <p:nvPr/>
        </p:nvSpPr>
        <p:spPr>
          <a:xfrm>
            <a:off x="4045165" y="5946302"/>
            <a:ext cx="100540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与脊线图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相加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83D4AD1B-EDC7-8AFF-A925-C5F90E515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139" y="1786925"/>
            <a:ext cx="1705257" cy="2578767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CAEC9B9A-B3D8-442F-DD6D-67C4E82E2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781" y="1786925"/>
            <a:ext cx="1714530" cy="2578765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37727D7E-5C51-4260-8F75-B733AD8C1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8696" y="1786928"/>
            <a:ext cx="1700589" cy="2578762"/>
          </a:xfrm>
          <a:prstGeom prst="rect">
            <a:avLst/>
          </a:prstGeom>
        </p:spPr>
      </p:pic>
      <p:cxnSp>
        <p:nvCxnSpPr>
          <p:cNvPr id="42" name="连接符: 肘形 41">
            <a:extLst>
              <a:ext uri="{FF2B5EF4-FFF2-40B4-BE49-F238E27FC236}">
                <a16:creationId xmlns:a16="http://schemas.microsoft.com/office/drawing/2014/main" id="{484CE942-DB57-EE14-9AEF-3F83166BC7F4}"/>
              </a:ext>
            </a:extLst>
          </p:cNvPr>
          <p:cNvCxnSpPr>
            <a:cxnSpLocks/>
            <a:stCxn id="15" idx="3"/>
            <a:endCxn id="21" idx="3"/>
          </p:cNvCxnSpPr>
          <p:nvPr/>
        </p:nvCxnSpPr>
        <p:spPr>
          <a:xfrm>
            <a:off x="9405002" y="1449683"/>
            <a:ext cx="12700" cy="4789008"/>
          </a:xfrm>
          <a:prstGeom prst="bentConnector3">
            <a:avLst>
              <a:gd name="adj1" fmla="val 11516134"/>
            </a:avLst>
          </a:prstGeom>
          <a:ln w="9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9E37B981-F553-A1ED-95DC-F5CB5E791892}"/>
              </a:ext>
            </a:extLst>
          </p:cNvPr>
          <p:cNvSpPr txBox="1"/>
          <p:nvPr/>
        </p:nvSpPr>
        <p:spPr>
          <a:xfrm>
            <a:off x="10208754" y="3551799"/>
            <a:ext cx="141577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沿着细化脊线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添加汗孔位置</a:t>
            </a:r>
          </a:p>
        </p:txBody>
      </p:sp>
      <p:pic>
        <p:nvPicPr>
          <p:cNvPr id="46" name="图片 45">
            <a:extLst>
              <a:ext uri="{FF2B5EF4-FFF2-40B4-BE49-F238E27FC236}">
                <a16:creationId xmlns:a16="http://schemas.microsoft.com/office/drawing/2014/main" id="{174AFC30-C669-4B52-B674-27F4350249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8696" y="3322683"/>
            <a:ext cx="1704074" cy="2578762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DA83452E-DA31-4C5D-2B30-ED407D82AF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8465" y="3322682"/>
            <a:ext cx="1698209" cy="2578762"/>
          </a:xfrm>
          <a:prstGeom prst="rect">
            <a:avLst/>
          </a:prstGeom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id="{6526EB8D-5E1D-7487-E8F7-8EBB5BA466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99738" y="3322680"/>
            <a:ext cx="1660490" cy="257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111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59C08DD-0D80-3BE6-B958-CC2BEEB40AA4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添加特征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BE006E0-4165-DCE9-7085-D5342A27A2CF}"/>
              </a:ext>
            </a:extLst>
          </p:cNvPr>
          <p:cNvSpPr txBox="1"/>
          <p:nvPr/>
        </p:nvSpPr>
        <p:spPr>
          <a:xfrm>
            <a:off x="277761" y="988345"/>
            <a:ext cx="8648521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折痕的添加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折痕是指纹上的褶皱部分。本方法中，折痕的添加同样利用到了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Gabor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滤波器。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将多个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Gabor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滤波器沿随机方向，逐渐变化并连接，就可以形成类似折痕的随机线。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以一次生成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条折痕为例，生成的折痕如下：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C99C6BF-730F-4402-05E7-9509CAF18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753" y="2437058"/>
            <a:ext cx="2061905" cy="311190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B45125E-EEEF-D2F9-D358-4037C362B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047" y="2441352"/>
            <a:ext cx="2061905" cy="310761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017AE44-E7D9-54BA-FF49-FEDE3FB639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9341" y="2437057"/>
            <a:ext cx="2061905" cy="311407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3B28057-499F-A0ED-207A-6B0D50BEAA40}"/>
              </a:ext>
            </a:extLst>
          </p:cNvPr>
          <p:cNvSpPr txBox="1"/>
          <p:nvPr/>
        </p:nvSpPr>
        <p:spPr>
          <a:xfrm>
            <a:off x="277761" y="6017342"/>
            <a:ext cx="6878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该方法生成结果完全随机，并且可以方便地添加需要的约束条件。</a:t>
            </a:r>
          </a:p>
        </p:txBody>
      </p:sp>
    </p:spTree>
    <p:extLst>
      <p:ext uri="{BB962C8B-B14F-4D97-AF65-F5344CB8AC3E}">
        <p14:creationId xmlns:p14="http://schemas.microsoft.com/office/powerpoint/2010/main" val="1458198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59C08DD-0D80-3BE6-B958-CC2BEEB40AA4}"/>
              </a:ext>
            </a:extLst>
          </p:cNvPr>
          <p:cNvSpPr txBox="1"/>
          <p:nvPr/>
        </p:nvSpPr>
        <p:spPr>
          <a:xfrm>
            <a:off x="277761" y="243225"/>
            <a:ext cx="9667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采样模拟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06CF188-A0CE-7DB8-5769-AF1DB6EC4D2B}"/>
              </a:ext>
            </a:extLst>
          </p:cNvPr>
          <p:cNvSpPr txBox="1"/>
          <p:nvPr/>
        </p:nvSpPr>
        <p:spPr>
          <a:xfrm>
            <a:off x="277760" y="1096297"/>
            <a:ext cx="116684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采样模拟：模拟受试者实际采集指纹过程中产生的指纹图像损伤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在本方法主要考虑：指纹接触面、旋转角度、潮湿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压力效果、采样背景（传感器表面的划痕）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指纹接触面：即指纹图像的形状，可以利用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SFinGe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使用的五参数模型，也可以自行绘制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潮湿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压力效果：不同的潮湿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压力情况会影响指纹脊线的粗细和特征点的残缺，可以使用侵蚀和膨胀操作模拟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采样背景：计划使用现成背景或者使用算法模拟，本方法直接使用了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Anguli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的生成方法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9958DAA-735D-1B2B-6DD5-54368CCFE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3209973"/>
            <a:ext cx="6248400" cy="330648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9AE567A-0762-1E2B-FEC3-D920B9A6CD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430"/>
          <a:stretch/>
        </p:blipFill>
        <p:spPr>
          <a:xfrm>
            <a:off x="0" y="3842203"/>
            <a:ext cx="5545393" cy="236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686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5560</TotalTime>
  <Words>1259</Words>
  <Application>Microsoft Office PowerPoint</Application>
  <PresentationFormat>宽屏</PresentationFormat>
  <Paragraphs>151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等线</vt:lpstr>
      <vt:lpstr>等线 Light</vt:lpstr>
      <vt:lpstr>微软雅黑 Light</vt:lpstr>
      <vt:lpstr>Arial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sheng linxiang</dc:creator>
  <cp:lastModifiedBy>sheng linxiang</cp:lastModifiedBy>
  <cp:revision>639</cp:revision>
  <dcterms:created xsi:type="dcterms:W3CDTF">2022-05-19T07:27:23Z</dcterms:created>
  <dcterms:modified xsi:type="dcterms:W3CDTF">2022-05-31T03:44:26Z</dcterms:modified>
</cp:coreProperties>
</file>

<file path=docProps/thumbnail.jpeg>
</file>